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256" r:id="rId2"/>
    <p:sldId id="258" r:id="rId3"/>
    <p:sldId id="271" r:id="rId4"/>
    <p:sldId id="259" r:id="rId5"/>
    <p:sldId id="260" r:id="rId6"/>
    <p:sldId id="272"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EC59D92-C5E5-4B1A-9495-217EE4064CFE}">
          <p14:sldIdLst>
            <p14:sldId id="256"/>
            <p14:sldId id="258"/>
            <p14:sldId id="271"/>
            <p14:sldId id="259"/>
            <p14:sldId id="260"/>
            <p14:sldId id="272"/>
            <p14:sldId id="261"/>
            <p14:sldId id="262"/>
          </p14:sldIdLst>
        </p14:section>
        <p14:section name="Untitled Section" id="{E58A55D0-27B4-44AB-8538-6B2B6C134AF9}">
          <p14:sldIdLst>
            <p14:sldId id="263"/>
            <p14:sldId id="264"/>
            <p14:sldId id="265"/>
            <p14:sldId id="266"/>
            <p14:sldId id="267"/>
            <p14:sldId id="268"/>
            <p14:sldId id="26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Rg st="1" end="15"/>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88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3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6C9160-46EF-424B-B305-983DBB96199A}" type="datetimeFigureOut">
              <a:rPr lang="en-US" smtClean="0"/>
              <a:t>5/15/2013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6FDF3D-A172-46D9-BE04-0BD1D5280823}" type="slidenum">
              <a:rPr lang="en-US" smtClean="0"/>
              <a:t>‹#›</a:t>
            </a:fld>
            <a:endParaRPr lang="en-US"/>
          </a:p>
        </p:txBody>
      </p:sp>
    </p:spTree>
    <p:extLst>
      <p:ext uri="{BB962C8B-B14F-4D97-AF65-F5344CB8AC3E}">
        <p14:creationId xmlns:p14="http://schemas.microsoft.com/office/powerpoint/2010/main" val="675663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Three</a:t>
            </a:r>
            <a:r>
              <a:rPr lang="en-US" baseline="0" dirty="0" smtClean="0"/>
              <a:t> concepts that are key to understanding the process of Organization Development (OD) are:  Change, Organizational Culture, and Intergroup Development Interventions.   OD is always about changing an organization in some way.  It almost always involves changing some aspect of its culture.  To change its culture will involve changing the way groups interact with one another.</a:t>
            </a:r>
            <a:endParaRPr lang="en-US" dirty="0"/>
          </a:p>
        </p:txBody>
      </p:sp>
      <p:sp>
        <p:nvSpPr>
          <p:cNvPr id="4" name="Slide Number Placeholder 3"/>
          <p:cNvSpPr>
            <a:spLocks noGrp="1"/>
          </p:cNvSpPr>
          <p:nvPr>
            <p:ph type="sldNum" sz="quarter" idx="10"/>
          </p:nvPr>
        </p:nvSpPr>
        <p:spPr/>
        <p:txBody>
          <a:bodyPr/>
          <a:lstStyle/>
          <a:p>
            <a:fld id="{736FDF3D-A172-46D9-BE04-0BD1D5280823}" type="slidenum">
              <a:rPr lang="en-US" smtClean="0"/>
              <a:t>1</a:t>
            </a:fld>
            <a:endParaRPr lang="en-US"/>
          </a:p>
        </p:txBody>
      </p:sp>
    </p:spTree>
    <p:extLst>
      <p:ext uri="{BB962C8B-B14F-4D97-AF65-F5344CB8AC3E}">
        <p14:creationId xmlns:p14="http://schemas.microsoft.com/office/powerpoint/2010/main" val="3126885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OD involves primarily planned change, but it remains open and responsive</a:t>
            </a:r>
            <a:r>
              <a:rPr lang="en-US" baseline="0" dirty="0" smtClean="0"/>
              <a:t> to reactionary change throughout the process.  It redirects an organization on a different path to the same or a new destination.  </a:t>
            </a:r>
            <a:endParaRPr lang="en-US" dirty="0"/>
          </a:p>
        </p:txBody>
      </p:sp>
      <p:sp>
        <p:nvSpPr>
          <p:cNvPr id="4" name="Slide Number Placeholder 3"/>
          <p:cNvSpPr>
            <a:spLocks noGrp="1"/>
          </p:cNvSpPr>
          <p:nvPr>
            <p:ph type="sldNum" sz="quarter" idx="10"/>
          </p:nvPr>
        </p:nvSpPr>
        <p:spPr/>
        <p:txBody>
          <a:bodyPr/>
          <a:lstStyle/>
          <a:p>
            <a:fld id="{736FDF3D-A172-46D9-BE04-0BD1D5280823}" type="slidenum">
              <a:rPr lang="en-US" smtClean="0"/>
              <a:t>4</a:t>
            </a:fld>
            <a:endParaRPr lang="en-US"/>
          </a:p>
        </p:txBody>
      </p:sp>
    </p:spTree>
    <p:extLst>
      <p:ext uri="{BB962C8B-B14F-4D97-AF65-F5344CB8AC3E}">
        <p14:creationId xmlns:p14="http://schemas.microsoft.com/office/powerpoint/2010/main" val="2368824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Resistance</a:t>
            </a:r>
            <a:r>
              <a:rPr lang="en-US" baseline="0" dirty="0" smtClean="0"/>
              <a:t> is always an element in the change process.  It should be expected in any change initiative.  Three steps in overcoming resistance are:  Unfreezing, Moving, and Refreezing.  Unfreezing is the process of creating disequilibrium to create the desire for change through anxiety.   In the moving stages, psychological safety is created to assist people with the anxiety caused by change.  It provides comfort through vehicles like counseling, mentoring, and training.  Refreezing is returning the environment back to a stabilized position.</a:t>
            </a:r>
            <a:endParaRPr lang="en-US" dirty="0"/>
          </a:p>
        </p:txBody>
      </p:sp>
      <p:sp>
        <p:nvSpPr>
          <p:cNvPr id="4" name="Slide Number Placeholder 3"/>
          <p:cNvSpPr>
            <a:spLocks noGrp="1"/>
          </p:cNvSpPr>
          <p:nvPr>
            <p:ph type="sldNum" sz="quarter" idx="10"/>
          </p:nvPr>
        </p:nvSpPr>
        <p:spPr/>
        <p:txBody>
          <a:bodyPr/>
          <a:lstStyle/>
          <a:p>
            <a:fld id="{736FDF3D-A172-46D9-BE04-0BD1D5280823}" type="slidenum">
              <a:rPr lang="en-US" smtClean="0"/>
              <a:t>5</a:t>
            </a:fld>
            <a:endParaRPr lang="en-US"/>
          </a:p>
        </p:txBody>
      </p:sp>
    </p:spTree>
    <p:extLst>
      <p:ext uri="{BB962C8B-B14F-4D97-AF65-F5344CB8AC3E}">
        <p14:creationId xmlns:p14="http://schemas.microsoft.com/office/powerpoint/2010/main" val="12131394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culture of an organization is the essence of an organization.   It is not who</a:t>
            </a:r>
            <a:r>
              <a:rPr lang="en-US" baseline="0" dirty="0" smtClean="0"/>
              <a:t> they say they are.  It is who they are based upon what they actually do.   Organizational culture is a blended impartation of the shared values and beliefs of its founders and leaders, and its members.</a:t>
            </a:r>
            <a:r>
              <a:rPr lang="en-US" dirty="0" smtClean="0"/>
              <a:t>   An analysis of culture enables an</a:t>
            </a:r>
            <a:r>
              <a:rPr lang="en-US" baseline="0" dirty="0" smtClean="0"/>
              <a:t> organization to see the reality of who they are as opposed to who they believe they are.</a:t>
            </a:r>
            <a:endParaRPr lang="en-US" dirty="0"/>
          </a:p>
        </p:txBody>
      </p:sp>
      <p:sp>
        <p:nvSpPr>
          <p:cNvPr id="4" name="Slide Number Placeholder 3"/>
          <p:cNvSpPr>
            <a:spLocks noGrp="1"/>
          </p:cNvSpPr>
          <p:nvPr>
            <p:ph type="sldNum" sz="quarter" idx="10"/>
          </p:nvPr>
        </p:nvSpPr>
        <p:spPr/>
        <p:txBody>
          <a:bodyPr/>
          <a:lstStyle/>
          <a:p>
            <a:fld id="{736FDF3D-A172-46D9-BE04-0BD1D5280823}" type="slidenum">
              <a:rPr lang="en-US" smtClean="0"/>
              <a:t>7</a:t>
            </a:fld>
            <a:endParaRPr lang="en-US"/>
          </a:p>
        </p:txBody>
      </p:sp>
    </p:spTree>
    <p:extLst>
      <p:ext uri="{BB962C8B-B14F-4D97-AF65-F5344CB8AC3E}">
        <p14:creationId xmlns:p14="http://schemas.microsoft.com/office/powerpoint/2010/main" val="28517286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change the culture of an organization</a:t>
            </a:r>
            <a:r>
              <a:rPr lang="en-US" baseline="0" dirty="0" smtClean="0"/>
              <a:t> or even a subsystem within an organization often means presenting the group with a new vision and new goals.</a:t>
            </a:r>
            <a:endParaRPr lang="en-US" dirty="0"/>
          </a:p>
        </p:txBody>
      </p:sp>
      <p:sp>
        <p:nvSpPr>
          <p:cNvPr id="4" name="Slide Number Placeholder 3"/>
          <p:cNvSpPr>
            <a:spLocks noGrp="1"/>
          </p:cNvSpPr>
          <p:nvPr>
            <p:ph type="sldNum" sz="quarter" idx="10"/>
          </p:nvPr>
        </p:nvSpPr>
        <p:spPr/>
        <p:txBody>
          <a:bodyPr/>
          <a:lstStyle/>
          <a:p>
            <a:fld id="{736FDF3D-A172-46D9-BE04-0BD1D5280823}" type="slidenum">
              <a:rPr lang="en-US" smtClean="0"/>
              <a:t>8</a:t>
            </a:fld>
            <a:endParaRPr lang="en-US"/>
          </a:p>
        </p:txBody>
      </p:sp>
    </p:spTree>
    <p:extLst>
      <p:ext uri="{BB962C8B-B14F-4D97-AF65-F5344CB8AC3E}">
        <p14:creationId xmlns:p14="http://schemas.microsoft.com/office/powerpoint/2010/main" val="3532401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establish a new culture</a:t>
            </a:r>
            <a:r>
              <a:rPr lang="en-US" baseline="0" dirty="0" smtClean="0"/>
              <a:t> requires rewarding, recognizing, and promoting those who embrace the new culture.    </a:t>
            </a:r>
            <a:endParaRPr lang="en-US" dirty="0"/>
          </a:p>
        </p:txBody>
      </p:sp>
      <p:sp>
        <p:nvSpPr>
          <p:cNvPr id="4" name="Slide Number Placeholder 3"/>
          <p:cNvSpPr>
            <a:spLocks noGrp="1"/>
          </p:cNvSpPr>
          <p:nvPr>
            <p:ph type="sldNum" sz="quarter" idx="10"/>
          </p:nvPr>
        </p:nvSpPr>
        <p:spPr/>
        <p:txBody>
          <a:bodyPr/>
          <a:lstStyle/>
          <a:p>
            <a:fld id="{736FDF3D-A172-46D9-BE04-0BD1D5280823}" type="slidenum">
              <a:rPr lang="en-US" smtClean="0"/>
              <a:t>9</a:t>
            </a:fld>
            <a:endParaRPr lang="en-US"/>
          </a:p>
        </p:txBody>
      </p:sp>
    </p:spTree>
    <p:extLst>
      <p:ext uri="{BB962C8B-B14F-4D97-AF65-F5344CB8AC3E}">
        <p14:creationId xmlns:p14="http://schemas.microsoft.com/office/powerpoint/2010/main" val="1032289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Organizations accomplish their goals primarily through the coordinated</a:t>
            </a:r>
            <a:r>
              <a:rPr lang="en-US" baseline="0" dirty="0" smtClean="0"/>
              <a:t> work of divisions and departments.  Conflict is a natural and normal part of group interaction, that must be controlled and redirected to prevent it from interfering with organizational productivity and effectiveness.   </a:t>
            </a:r>
            <a:endParaRPr lang="en-US" dirty="0"/>
          </a:p>
        </p:txBody>
      </p:sp>
      <p:sp>
        <p:nvSpPr>
          <p:cNvPr id="4" name="Slide Number Placeholder 3"/>
          <p:cNvSpPr>
            <a:spLocks noGrp="1"/>
          </p:cNvSpPr>
          <p:nvPr>
            <p:ph type="sldNum" sz="quarter" idx="10"/>
          </p:nvPr>
        </p:nvSpPr>
        <p:spPr/>
        <p:txBody>
          <a:bodyPr/>
          <a:lstStyle/>
          <a:p>
            <a:fld id="{736FDF3D-A172-46D9-BE04-0BD1D5280823}" type="slidenum">
              <a:rPr lang="en-US" smtClean="0"/>
              <a:t>11</a:t>
            </a:fld>
            <a:endParaRPr lang="en-US"/>
          </a:p>
        </p:txBody>
      </p:sp>
    </p:spTree>
    <p:extLst>
      <p:ext uri="{BB962C8B-B14F-4D97-AF65-F5344CB8AC3E}">
        <p14:creationId xmlns:p14="http://schemas.microsoft.com/office/powerpoint/2010/main" val="40090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Management by</a:t>
            </a:r>
            <a:r>
              <a:rPr lang="en-US" baseline="0" dirty="0" smtClean="0"/>
              <a:t> objectives is a major goal-setting tool for group interventions.   By integrating the goals of the employee with the goals of the organization, it motivates the employee who results in improved performance.  </a:t>
            </a:r>
            <a:endParaRPr lang="en-US" dirty="0"/>
          </a:p>
        </p:txBody>
      </p:sp>
      <p:sp>
        <p:nvSpPr>
          <p:cNvPr id="4" name="Slide Number Placeholder 3"/>
          <p:cNvSpPr>
            <a:spLocks noGrp="1"/>
          </p:cNvSpPr>
          <p:nvPr>
            <p:ph type="sldNum" sz="quarter" idx="10"/>
          </p:nvPr>
        </p:nvSpPr>
        <p:spPr/>
        <p:txBody>
          <a:bodyPr/>
          <a:lstStyle/>
          <a:p>
            <a:fld id="{736FDF3D-A172-46D9-BE04-0BD1D5280823}" type="slidenum">
              <a:rPr lang="en-US" smtClean="0"/>
              <a:t>14</a:t>
            </a:fld>
            <a:endParaRPr lang="en-US"/>
          </a:p>
        </p:txBody>
      </p:sp>
    </p:spTree>
    <p:extLst>
      <p:ext uri="{BB962C8B-B14F-4D97-AF65-F5344CB8AC3E}">
        <p14:creationId xmlns:p14="http://schemas.microsoft.com/office/powerpoint/2010/main" val="2341108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9073484-A524-41B5-8F82-31C2D8B6A5E2}" type="datetimeFigureOut">
              <a:rPr lang="en-US" smtClean="0"/>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D9052-924E-45A9-BB3F-871FF5289F98}"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073484-A524-41B5-8F82-31C2D8B6A5E2}" type="datetimeFigureOut">
              <a:rPr lang="en-US" smtClean="0"/>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D9052-924E-45A9-BB3F-871FF5289F9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073484-A524-41B5-8F82-31C2D8B6A5E2}" type="datetimeFigureOut">
              <a:rPr lang="en-US" smtClean="0"/>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D9052-924E-45A9-BB3F-871FF5289F9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073484-A524-41B5-8F82-31C2D8B6A5E2}" type="datetimeFigureOut">
              <a:rPr lang="en-US" smtClean="0"/>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D9052-924E-45A9-BB3F-871FF5289F9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073484-A524-41B5-8F82-31C2D8B6A5E2}" type="datetimeFigureOut">
              <a:rPr lang="en-US" smtClean="0"/>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D9052-924E-45A9-BB3F-871FF5289F98}"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073484-A524-41B5-8F82-31C2D8B6A5E2}" type="datetimeFigureOut">
              <a:rPr lang="en-US" smtClean="0"/>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D9052-924E-45A9-BB3F-871FF5289F9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073484-A524-41B5-8F82-31C2D8B6A5E2}" type="datetimeFigureOut">
              <a:rPr lang="en-US" smtClean="0"/>
              <a:t>5/15/2013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4D9052-924E-45A9-BB3F-871FF5289F98}"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9073484-A524-41B5-8F82-31C2D8B6A5E2}" type="datetimeFigureOut">
              <a:rPr lang="en-US" smtClean="0"/>
              <a:t>5/15/2013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4D9052-924E-45A9-BB3F-871FF5289F9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073484-A524-41B5-8F82-31C2D8B6A5E2}" type="datetimeFigureOut">
              <a:rPr lang="en-US" smtClean="0"/>
              <a:t>5/15/2013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4D9052-924E-45A9-BB3F-871FF5289F9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073484-A524-41B5-8F82-31C2D8B6A5E2}" type="datetimeFigureOut">
              <a:rPr lang="en-US" smtClean="0"/>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D9052-924E-45A9-BB3F-871FF5289F98}"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073484-A524-41B5-8F82-31C2D8B6A5E2}" type="datetimeFigureOut">
              <a:rPr lang="en-US" smtClean="0"/>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D9052-924E-45A9-BB3F-871FF5289F98}" type="slidenum">
              <a:rPr lang="en-US" smtClean="0"/>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29073484-A524-41B5-8F82-31C2D8B6A5E2}" type="datetimeFigureOut">
              <a:rPr lang="en-US" smtClean="0"/>
              <a:t>5/15/2013</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9B4D9052-924E-45A9-BB3F-871FF5289F98}"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wmf"/><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1.wmf"/><Relationship Id="rId4"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914400"/>
            <a:ext cx="7620000" cy="4876800"/>
          </a:xfrm>
          <a:solidFill>
            <a:schemeClr val="tx2">
              <a:lumMod val="50000"/>
              <a:lumOff val="50000"/>
            </a:schemeClr>
          </a:solidFill>
        </p:spPr>
        <p:txBody>
          <a:bodyPr>
            <a:normAutofit fontScale="90000"/>
          </a:bodyPr>
          <a:lstStyle/>
          <a:p>
            <a:pPr algn="ctr"/>
            <a:r>
              <a:rPr lang="en-US" sz="5400" dirty="0" smtClean="0"/>
              <a:t/>
            </a:r>
            <a:br>
              <a:rPr lang="en-US" sz="5400" dirty="0" smtClean="0"/>
            </a:br>
            <a:r>
              <a:rPr lang="en-US" sz="5400" dirty="0"/>
              <a:t/>
            </a:r>
            <a:br>
              <a:rPr lang="en-US" sz="5400" dirty="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a:t/>
            </a:r>
            <a:br>
              <a:rPr lang="en-US" sz="5400" dirty="0"/>
            </a:br>
            <a:r>
              <a:rPr lang="en-US" sz="5400" dirty="0" smtClean="0"/>
              <a:t/>
            </a:r>
            <a:br>
              <a:rPr lang="en-US" sz="5400" dirty="0" smtClean="0"/>
            </a:br>
            <a:r>
              <a:rPr lang="en-US" sz="5400" dirty="0" smtClean="0"/>
              <a:t/>
            </a:r>
            <a:br>
              <a:rPr lang="en-US" sz="5400" dirty="0" smtClean="0"/>
            </a:br>
            <a:r>
              <a:rPr lang="en-US" sz="5400" dirty="0"/>
              <a:t/>
            </a:r>
            <a:br>
              <a:rPr lang="en-US" sz="5400" dirty="0"/>
            </a:br>
            <a:r>
              <a:rPr lang="en-US" sz="5400" dirty="0" smtClean="0"/>
              <a:t/>
            </a:r>
            <a:br>
              <a:rPr lang="en-US" sz="5400" dirty="0" smtClean="0"/>
            </a:br>
            <a:r>
              <a:rPr lang="en-US" sz="5400" dirty="0"/>
              <a:t/>
            </a:r>
            <a:br>
              <a:rPr lang="en-US" sz="5400" dirty="0"/>
            </a:br>
            <a:r>
              <a:rPr lang="en-US" sz="5400" dirty="0" smtClean="0"/>
              <a:t>  </a:t>
            </a:r>
            <a:r>
              <a:rPr lang="en-US" sz="10700" dirty="0" smtClean="0">
                <a:solidFill>
                  <a:schemeClr val="accent6"/>
                </a:solidFill>
                <a:latin typeface="Garamond" pitchFamily="18" charset="0"/>
              </a:rPr>
              <a:t>3</a:t>
            </a:r>
            <a:r>
              <a:rPr lang="en-US" sz="5400" dirty="0" smtClean="0">
                <a:latin typeface="Arial Rounded MT Bold" pitchFamily="34" charset="0"/>
                <a:ea typeface="Verdana" pitchFamily="34" charset="0"/>
                <a:cs typeface="Aharoni" pitchFamily="2" charset="-79"/>
              </a:rPr>
              <a:t>            </a:t>
            </a:r>
            <a:r>
              <a:rPr lang="en-US" sz="8900" b="1" dirty="0" smtClean="0">
                <a:solidFill>
                  <a:schemeClr val="accent6"/>
                </a:solidFill>
                <a:latin typeface="Garamond" pitchFamily="18" charset="0"/>
                <a:ea typeface="Verdana" pitchFamily="34" charset="0"/>
                <a:cs typeface="Aharoni" pitchFamily="2" charset="-79"/>
              </a:rPr>
              <a:t>C</a:t>
            </a:r>
            <a:r>
              <a:rPr lang="en-US" sz="5400" b="1" dirty="0" smtClean="0">
                <a:solidFill>
                  <a:schemeClr val="accent6"/>
                </a:solidFill>
                <a:latin typeface="Garamond" pitchFamily="18" charset="0"/>
                <a:ea typeface="Verdana" pitchFamily="34" charset="0"/>
                <a:cs typeface="Aharoni" pitchFamily="2" charset="-79"/>
              </a:rPr>
              <a:t>omponents </a:t>
            </a:r>
            <a:br>
              <a:rPr lang="en-US" sz="5400" b="1" dirty="0" smtClean="0">
                <a:solidFill>
                  <a:schemeClr val="accent6"/>
                </a:solidFill>
                <a:latin typeface="Garamond" pitchFamily="18" charset="0"/>
                <a:ea typeface="Verdana" pitchFamily="34" charset="0"/>
                <a:cs typeface="Aharoni" pitchFamily="2" charset="-79"/>
              </a:rPr>
            </a:br>
            <a:r>
              <a:rPr lang="en-US" b="1" dirty="0" smtClean="0">
                <a:solidFill>
                  <a:schemeClr val="accent6"/>
                </a:solidFill>
                <a:latin typeface="Garamond" pitchFamily="18" charset="0"/>
                <a:ea typeface="Verdana" pitchFamily="34" charset="0"/>
                <a:cs typeface="Aharoni" pitchFamily="2" charset="-79"/>
              </a:rPr>
              <a:t>of</a:t>
            </a:r>
            <a:r>
              <a:rPr lang="en-US" dirty="0" smtClean="0">
                <a:solidFill>
                  <a:schemeClr val="accent6"/>
                </a:solidFill>
                <a:latin typeface="Algerian" pitchFamily="82" charset="0"/>
                <a:ea typeface="Verdana" pitchFamily="34" charset="0"/>
                <a:cs typeface="Aharoni" pitchFamily="2" charset="-79"/>
              </a:rPr>
              <a:t> </a:t>
            </a:r>
            <a:r>
              <a:rPr lang="en-US" sz="5400" dirty="0" smtClean="0">
                <a:latin typeface="Algerian" pitchFamily="82" charset="0"/>
                <a:ea typeface="Verdana" pitchFamily="34" charset="0"/>
                <a:cs typeface="Aharoni" pitchFamily="2" charset="-79"/>
              </a:rPr>
              <a:t/>
            </a:r>
            <a:br>
              <a:rPr lang="en-US" sz="5400" dirty="0" smtClean="0">
                <a:latin typeface="Algerian" pitchFamily="82" charset="0"/>
                <a:ea typeface="Verdana" pitchFamily="34" charset="0"/>
                <a:cs typeface="Aharoni" pitchFamily="2" charset="-79"/>
              </a:rPr>
            </a:br>
            <a:r>
              <a:rPr lang="en-US" sz="5400" dirty="0" smtClean="0">
                <a:latin typeface="Algerian" pitchFamily="82" charset="0"/>
                <a:ea typeface="Verdana" pitchFamily="34" charset="0"/>
                <a:cs typeface="Aharoni" pitchFamily="2" charset="-79"/>
              </a:rPr>
              <a:t>   </a:t>
            </a:r>
            <a:r>
              <a:rPr lang="en-US" sz="8900" b="1" i="1" dirty="0" err="1" smtClean="0">
                <a:solidFill>
                  <a:schemeClr val="accent6"/>
                </a:solidFill>
                <a:latin typeface="Garamond" pitchFamily="18" charset="0"/>
                <a:ea typeface="Verdana" pitchFamily="34" charset="0"/>
                <a:cs typeface="Aharoni" pitchFamily="2" charset="-79"/>
              </a:rPr>
              <a:t>O</a:t>
            </a:r>
            <a:r>
              <a:rPr lang="en-US" sz="4400" b="1" dirty="0" err="1" smtClean="0">
                <a:solidFill>
                  <a:schemeClr val="accent6"/>
                </a:solidFill>
                <a:latin typeface="Garamond" pitchFamily="18" charset="0"/>
                <a:ea typeface="Verdana" pitchFamily="34" charset="0"/>
                <a:cs typeface="Aharoni" pitchFamily="2" charset="-79"/>
              </a:rPr>
              <a:t>ganization</a:t>
            </a:r>
            <a:r>
              <a:rPr lang="en-US" sz="4400" b="1" dirty="0" smtClean="0">
                <a:solidFill>
                  <a:schemeClr val="accent6"/>
                </a:solidFill>
                <a:latin typeface="Garamond" pitchFamily="18" charset="0"/>
                <a:ea typeface="Verdana" pitchFamily="34" charset="0"/>
                <a:cs typeface="Aharoni" pitchFamily="2" charset="-79"/>
              </a:rPr>
              <a:t> </a:t>
            </a:r>
            <a:r>
              <a:rPr lang="en-US" sz="8900" b="1" i="1" dirty="0" smtClean="0">
                <a:solidFill>
                  <a:schemeClr val="accent6"/>
                </a:solidFill>
                <a:latin typeface="Garamond" pitchFamily="18" charset="0"/>
                <a:ea typeface="Verdana" pitchFamily="34" charset="0"/>
                <a:cs typeface="Aharoni" pitchFamily="2" charset="-79"/>
              </a:rPr>
              <a:t>D</a:t>
            </a:r>
            <a:r>
              <a:rPr lang="en-US" sz="4400" b="1" dirty="0" smtClean="0">
                <a:solidFill>
                  <a:schemeClr val="accent6"/>
                </a:solidFill>
                <a:latin typeface="Garamond" pitchFamily="18" charset="0"/>
                <a:ea typeface="Verdana" pitchFamily="34" charset="0"/>
                <a:cs typeface="Aharoni" pitchFamily="2" charset="-79"/>
              </a:rPr>
              <a:t>evelopment</a:t>
            </a:r>
            <a:br>
              <a:rPr lang="en-US" sz="4400" b="1" dirty="0" smtClean="0">
                <a:solidFill>
                  <a:schemeClr val="accent6"/>
                </a:solidFill>
                <a:latin typeface="Garamond" pitchFamily="18" charset="0"/>
                <a:ea typeface="Verdana" pitchFamily="34" charset="0"/>
                <a:cs typeface="Aharoni" pitchFamily="2" charset="-79"/>
              </a:rPr>
            </a:br>
            <a:r>
              <a:rPr lang="en-US" sz="4400" dirty="0">
                <a:latin typeface="Arial Rounded MT Bold" pitchFamily="34" charset="0"/>
                <a:ea typeface="Verdana" pitchFamily="34" charset="0"/>
                <a:cs typeface="Aharoni" pitchFamily="2" charset="-79"/>
              </a:rPr>
              <a:t/>
            </a:r>
            <a:br>
              <a:rPr lang="en-US" sz="4400" dirty="0">
                <a:latin typeface="Arial Rounded MT Bold" pitchFamily="34" charset="0"/>
                <a:ea typeface="Verdana" pitchFamily="34" charset="0"/>
                <a:cs typeface="Aharoni" pitchFamily="2" charset="-79"/>
              </a:rPr>
            </a:br>
            <a:endParaRPr lang="en-US" sz="4400" dirty="0">
              <a:latin typeface="Arial Rounded MT Bold" pitchFamily="34" charset="0"/>
              <a:ea typeface="Verdana" pitchFamily="34" charset="0"/>
              <a:cs typeface="Aharoni" pitchFamily="2" charset="-79"/>
            </a:endParaRPr>
          </a:p>
        </p:txBody>
      </p:sp>
      <p:pic>
        <p:nvPicPr>
          <p:cNvPr id="1027" name="Picture 3" descr="C:\Users\Diana\AppData\Local\Microsoft\Windows\Temporary Internet Files\Content.IE5\4DYRPM7K\MC900433903[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3219" y="1057549"/>
            <a:ext cx="1520106" cy="15201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1844307"/>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143000"/>
            <a:ext cx="6781800" cy="2895600"/>
          </a:xfrm>
        </p:spPr>
        <p:txBody>
          <a:bodyPr>
            <a:normAutofit/>
          </a:bodyPr>
          <a:lstStyle/>
          <a:p>
            <a:pPr algn="ctr"/>
            <a:r>
              <a:rPr lang="en-US" sz="4400" b="1" dirty="0" smtClean="0">
                <a:solidFill>
                  <a:schemeClr val="accent6"/>
                </a:solidFill>
                <a:latin typeface="Baskerville Old Face" pitchFamily="18" charset="0"/>
              </a:rPr>
              <a:t>Intergroup Development Interventions</a:t>
            </a:r>
            <a:endParaRPr lang="en-US" sz="4400" b="1" dirty="0">
              <a:solidFill>
                <a:schemeClr val="accent6"/>
              </a:solidFill>
              <a:latin typeface="Baskerville Old Face" pitchFamily="18" charset="0"/>
            </a:endParaRPr>
          </a:p>
        </p:txBody>
      </p:sp>
    </p:spTree>
    <p:extLst>
      <p:ext uri="{BB962C8B-B14F-4D97-AF65-F5344CB8AC3E}">
        <p14:creationId xmlns:p14="http://schemas.microsoft.com/office/powerpoint/2010/main" val="974145847"/>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latin typeface="Abyssinica SIL" pitchFamily="2" charset="0"/>
              </a:rPr>
              <a:t> </a:t>
            </a:r>
            <a:r>
              <a:rPr lang="en-US" sz="2800" b="1" dirty="0" smtClean="0">
                <a:latin typeface="Abyssinica SIL" pitchFamily="2" charset="0"/>
              </a:rPr>
              <a:t>The Goals of </a:t>
            </a:r>
            <a:br>
              <a:rPr lang="en-US" sz="2800" b="1" dirty="0" smtClean="0">
                <a:latin typeface="Abyssinica SIL" pitchFamily="2" charset="0"/>
              </a:rPr>
            </a:br>
            <a:r>
              <a:rPr lang="en-US" sz="2800" b="1" dirty="0" smtClean="0">
                <a:latin typeface="Abyssinica SIL" pitchFamily="2" charset="0"/>
              </a:rPr>
              <a:t>Intergroup Development Interventions</a:t>
            </a:r>
            <a:br>
              <a:rPr lang="en-US" sz="2800" b="1" dirty="0" smtClean="0">
                <a:latin typeface="Abyssinica SIL" pitchFamily="2" charset="0"/>
              </a:rPr>
            </a:br>
            <a:endParaRPr lang="en-US" sz="2800" b="1" dirty="0">
              <a:latin typeface="Abyssinica SIL" pitchFamily="2" charset="0"/>
            </a:endParaRPr>
          </a:p>
        </p:txBody>
      </p:sp>
      <p:sp>
        <p:nvSpPr>
          <p:cNvPr id="3" name="Content Placeholder 2"/>
          <p:cNvSpPr>
            <a:spLocks noGrp="1"/>
          </p:cNvSpPr>
          <p:nvPr>
            <p:ph idx="1"/>
          </p:nvPr>
        </p:nvSpPr>
        <p:spPr/>
        <p:txBody>
          <a:bodyPr>
            <a:normAutofit/>
          </a:bodyPr>
          <a:lstStyle/>
          <a:p>
            <a:pPr marL="0" indent="0" algn="ctr">
              <a:buNone/>
            </a:pPr>
            <a:r>
              <a:rPr lang="en-US" sz="2800" dirty="0" smtClean="0"/>
              <a:t>Reduce conflict between groups</a:t>
            </a:r>
          </a:p>
          <a:p>
            <a:pPr algn="ctr"/>
            <a:endParaRPr lang="en-US" sz="2800" dirty="0"/>
          </a:p>
          <a:p>
            <a:pPr marL="0" indent="0" algn="ctr">
              <a:buNone/>
            </a:pPr>
            <a:r>
              <a:rPr lang="en-US" sz="2800" dirty="0" smtClean="0"/>
              <a:t>Open communication channels</a:t>
            </a:r>
          </a:p>
          <a:p>
            <a:pPr marL="0" indent="0" algn="ctr">
              <a:buNone/>
            </a:pPr>
            <a:endParaRPr lang="en-US" sz="2800" dirty="0"/>
          </a:p>
          <a:p>
            <a:pPr marL="0" indent="0" algn="ctr">
              <a:buNone/>
            </a:pPr>
            <a:r>
              <a:rPr lang="en-US" sz="2800" dirty="0" smtClean="0"/>
              <a:t>Develop greater collaboration among groups</a:t>
            </a:r>
            <a:endParaRPr lang="en-US" sz="2800" dirty="0"/>
          </a:p>
        </p:txBody>
      </p:sp>
    </p:spTree>
    <p:extLst>
      <p:ext uri="{BB962C8B-B14F-4D97-AF65-F5344CB8AC3E}">
        <p14:creationId xmlns:p14="http://schemas.microsoft.com/office/powerpoint/2010/main" val="233938929"/>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495800"/>
            <a:ext cx="6781800" cy="1600200"/>
          </a:xfrm>
        </p:spPr>
        <p:txBody>
          <a:bodyPr>
            <a:normAutofit/>
          </a:bodyPr>
          <a:lstStyle/>
          <a:p>
            <a:r>
              <a:rPr lang="en-US" sz="4400" b="1" dirty="0" smtClean="0">
                <a:latin typeface="Garamond" pitchFamily="18" charset="0"/>
              </a:rPr>
              <a:t>Causes of group conflicts</a:t>
            </a:r>
            <a:endParaRPr lang="en-US" sz="4400" b="1" dirty="0">
              <a:latin typeface="Garamond" pitchFamily="18" charset="0"/>
            </a:endParaRPr>
          </a:p>
        </p:txBody>
      </p:sp>
      <p:sp>
        <p:nvSpPr>
          <p:cNvPr id="9" name="Content Placeholder 8"/>
          <p:cNvSpPr>
            <a:spLocks noGrp="1"/>
          </p:cNvSpPr>
          <p:nvPr>
            <p:ph idx="1"/>
          </p:nvPr>
        </p:nvSpPr>
        <p:spPr/>
        <p:txBody>
          <a:bodyPr>
            <a:normAutofit lnSpcReduction="10000"/>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Cultural Diversity </a:t>
            </a:r>
          </a:p>
          <a:p>
            <a:pPr marL="0" indent="0">
              <a:buNone/>
            </a:pPr>
            <a:endParaRPr lang="en-US" dirty="0" smtClean="0"/>
          </a:p>
          <a:p>
            <a:pPr marL="0" indent="0">
              <a:buNone/>
            </a:pPr>
            <a:r>
              <a:rPr lang="en-US" dirty="0" smtClean="0"/>
              <a:t>Different goals</a:t>
            </a:r>
          </a:p>
          <a:p>
            <a:pPr marL="0" indent="0">
              <a:buNone/>
            </a:pPr>
            <a:endParaRPr lang="en-US" dirty="0" smtClean="0"/>
          </a:p>
          <a:p>
            <a:pPr marL="0" indent="0">
              <a:buNone/>
            </a:pPr>
            <a:r>
              <a:rPr lang="en-US" dirty="0" smtClean="0"/>
              <a:t>Varied backgrounds</a:t>
            </a:r>
          </a:p>
          <a:p>
            <a:pPr marL="0" indent="0">
              <a:buNone/>
            </a:pPr>
            <a:r>
              <a:rPr lang="en-US" dirty="0"/>
              <a:t> </a:t>
            </a:r>
            <a:r>
              <a:rPr lang="en-US" dirty="0" smtClean="0"/>
              <a:t>  and experiences</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pic>
        <p:nvPicPr>
          <p:cNvPr id="9221" name="Picture 5" descr="C:\Users\Diana\AppData\Local\Microsoft\Windows\Temporary Internet Files\Content.IE5\FSJ2M2BT\MC90038998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38600" y="1793798"/>
            <a:ext cx="3986101" cy="2016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0780051"/>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685800" y="5105400"/>
            <a:ext cx="6781800" cy="1066800"/>
          </a:xfrm>
        </p:spPr>
        <p:txBody>
          <a:bodyPr>
            <a:normAutofit/>
          </a:bodyPr>
          <a:lstStyle/>
          <a:p>
            <a:pPr algn="ctr"/>
            <a:r>
              <a:rPr lang="en-US" sz="3200" b="1" dirty="0" smtClean="0">
                <a:latin typeface="Abyssinica SIL" pitchFamily="2" charset="0"/>
              </a:rPr>
              <a:t>Five-step Process</a:t>
            </a:r>
            <a:endParaRPr lang="en-US" sz="3200" b="1" dirty="0">
              <a:latin typeface="Abyssinica SIL" pitchFamily="2" charset="0"/>
            </a:endParaRPr>
          </a:p>
        </p:txBody>
      </p:sp>
      <p:sp>
        <p:nvSpPr>
          <p:cNvPr id="10" name="Content Placeholder 9"/>
          <p:cNvSpPr>
            <a:spLocks noGrp="1"/>
          </p:cNvSpPr>
          <p:nvPr>
            <p:ph sz="half" idx="1"/>
          </p:nvPr>
        </p:nvSpPr>
        <p:spPr>
          <a:xfrm>
            <a:off x="762000" y="609600"/>
            <a:ext cx="3657600" cy="4648199"/>
          </a:xfrm>
        </p:spPr>
        <p:txBody>
          <a:bodyPr>
            <a:normAutofit fontScale="77500" lnSpcReduction="20000"/>
          </a:bodyPr>
          <a:lstStyle/>
          <a:p>
            <a:pPr marL="0" indent="0">
              <a:buNone/>
            </a:pPr>
            <a:endParaRPr lang="en-US" sz="2000" dirty="0" smtClean="0"/>
          </a:p>
          <a:p>
            <a:pPr marL="0" indent="0">
              <a:buNone/>
            </a:pPr>
            <a:endParaRPr lang="en-US" sz="2000" dirty="0" smtClean="0"/>
          </a:p>
          <a:p>
            <a:pPr marL="514350" indent="-514350">
              <a:buFont typeface="+mj-lt"/>
              <a:buAutoNum type="arabicPeriod"/>
            </a:pPr>
            <a:r>
              <a:rPr lang="en-US" dirty="0" smtClean="0">
                <a:latin typeface="Abyssinica SIL" pitchFamily="2" charset="0"/>
              </a:rPr>
              <a:t>Share perceptions</a:t>
            </a:r>
            <a:endParaRPr lang="en-US" dirty="0">
              <a:latin typeface="Abyssinica SIL" pitchFamily="2" charset="0"/>
            </a:endParaRPr>
          </a:p>
          <a:p>
            <a:pPr marL="514350" indent="-514350">
              <a:buFont typeface="+mj-lt"/>
              <a:buAutoNum type="arabicPeriod"/>
            </a:pPr>
            <a:endParaRPr lang="en-US" dirty="0" smtClean="0">
              <a:latin typeface="Abyssinica SIL" pitchFamily="2" charset="0"/>
            </a:endParaRPr>
          </a:p>
          <a:p>
            <a:pPr marL="514350" indent="-514350">
              <a:buFont typeface="+mj-lt"/>
              <a:buAutoNum type="arabicPeriod"/>
            </a:pPr>
            <a:r>
              <a:rPr lang="en-US" dirty="0" smtClean="0">
                <a:latin typeface="Abyssinica SIL" pitchFamily="2" charset="0"/>
              </a:rPr>
              <a:t>Clarification of perceptions</a:t>
            </a:r>
          </a:p>
          <a:p>
            <a:pPr marL="514350" indent="-514350">
              <a:buFont typeface="+mj-lt"/>
              <a:buAutoNum type="arabicPeriod"/>
            </a:pPr>
            <a:endParaRPr lang="en-US" dirty="0">
              <a:latin typeface="Abyssinica SIL" pitchFamily="2" charset="0"/>
            </a:endParaRPr>
          </a:p>
          <a:p>
            <a:pPr marL="514350" indent="-514350">
              <a:buFont typeface="+mj-lt"/>
              <a:buAutoNum type="arabicPeriod"/>
            </a:pPr>
            <a:r>
              <a:rPr lang="en-US" dirty="0" smtClean="0">
                <a:latin typeface="Abyssinica SIL" pitchFamily="2" charset="0"/>
              </a:rPr>
              <a:t>Feedback and further discussion</a:t>
            </a:r>
          </a:p>
          <a:p>
            <a:pPr marL="514350" indent="-514350">
              <a:buFont typeface="+mj-lt"/>
              <a:buAutoNum type="arabicPeriod"/>
            </a:pPr>
            <a:endParaRPr lang="en-US" dirty="0">
              <a:latin typeface="Abyssinica SIL" pitchFamily="2" charset="0"/>
            </a:endParaRPr>
          </a:p>
          <a:p>
            <a:pPr marL="514350" indent="-514350">
              <a:buFont typeface="+mj-lt"/>
              <a:buAutoNum type="arabicPeriod"/>
            </a:pPr>
            <a:r>
              <a:rPr lang="en-US" dirty="0" smtClean="0">
                <a:latin typeface="Abyssinica SIL" pitchFamily="2" charset="0"/>
              </a:rPr>
              <a:t>Diagnosis and problem-solving</a:t>
            </a:r>
          </a:p>
          <a:p>
            <a:pPr marL="514350" indent="-514350">
              <a:buFont typeface="+mj-lt"/>
              <a:buAutoNum type="arabicPeriod"/>
            </a:pPr>
            <a:endParaRPr lang="en-US" dirty="0">
              <a:latin typeface="Abyssinica SIL" pitchFamily="2" charset="0"/>
            </a:endParaRPr>
          </a:p>
          <a:p>
            <a:pPr marL="514350" indent="-514350">
              <a:buFont typeface="+mj-lt"/>
              <a:buAutoNum type="arabicPeriod"/>
            </a:pPr>
            <a:r>
              <a:rPr lang="en-US" dirty="0" smtClean="0">
                <a:latin typeface="Abyssinica SIL" pitchFamily="2" charset="0"/>
              </a:rPr>
              <a:t>Evaluation of progress</a:t>
            </a:r>
          </a:p>
          <a:p>
            <a:pPr marL="0" indent="0">
              <a:buNone/>
            </a:pPr>
            <a:endParaRPr lang="en-US" sz="2000" dirty="0"/>
          </a:p>
          <a:p>
            <a:pPr marL="0" indent="0">
              <a:buNone/>
            </a:pPr>
            <a:endParaRPr lang="en-US" sz="2000" dirty="0"/>
          </a:p>
          <a:p>
            <a:pPr marL="0" indent="0">
              <a:buNone/>
            </a:pPr>
            <a:endParaRPr lang="en-US" sz="2000" dirty="0" smtClean="0"/>
          </a:p>
        </p:txBody>
      </p:sp>
      <p:sp>
        <p:nvSpPr>
          <p:cNvPr id="11" name="Content Placeholder 10"/>
          <p:cNvSpPr>
            <a:spLocks noGrp="1"/>
          </p:cNvSpPr>
          <p:nvPr>
            <p:ph sz="half" idx="2"/>
          </p:nvPr>
        </p:nvSpPr>
        <p:spPr>
          <a:xfrm>
            <a:off x="4648200" y="609600"/>
            <a:ext cx="3657600" cy="4190999"/>
          </a:xfrm>
        </p:spPr>
        <p:txBody>
          <a:bodyPr>
            <a:normAutofit fontScale="77500" lnSpcReduction="20000"/>
          </a:bodyPr>
          <a:lstStyle/>
          <a:p>
            <a:pPr marL="0" indent="0">
              <a:buNone/>
            </a:pPr>
            <a:endParaRPr lang="en-US" dirty="0"/>
          </a:p>
        </p:txBody>
      </p:sp>
      <p:pic>
        <p:nvPicPr>
          <p:cNvPr id="10244" name="Picture 4" descr="C:\Users\Diana\AppData\Local\Microsoft\Windows\Temporary Internet Files\Content.IE5\4DYRPM7K\MC90044550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65964" y="1371600"/>
            <a:ext cx="2971800" cy="2030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05005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chemeClr val="accent6"/>
                </a:solidFill>
                <a:latin typeface="Abyssinica SIL" pitchFamily="2" charset="0"/>
              </a:rPr>
              <a:t>Management By Objective (MBO)</a:t>
            </a:r>
            <a:endParaRPr lang="en-US" sz="4000" b="1" dirty="0">
              <a:solidFill>
                <a:schemeClr val="accent6"/>
              </a:solidFill>
              <a:latin typeface="Abyssinica SIL" pitchFamily="2" charset="0"/>
            </a:endParaRPr>
          </a:p>
        </p:txBody>
      </p:sp>
      <p:sp>
        <p:nvSpPr>
          <p:cNvPr id="3" name="Content Placeholder 2"/>
          <p:cNvSpPr>
            <a:spLocks noGrp="1"/>
          </p:cNvSpPr>
          <p:nvPr>
            <p:ph idx="1"/>
          </p:nvPr>
        </p:nvSpPr>
        <p:spPr/>
        <p:txBody>
          <a:bodyPr/>
          <a:lstStyle/>
          <a:p>
            <a:r>
              <a:rPr lang="en-US" dirty="0" smtClean="0">
                <a:solidFill>
                  <a:schemeClr val="accent6"/>
                </a:solidFill>
              </a:rPr>
              <a:t>Integrates employee goals with goals of company</a:t>
            </a:r>
          </a:p>
          <a:p>
            <a:endParaRPr lang="en-US" dirty="0">
              <a:solidFill>
                <a:schemeClr val="accent6"/>
              </a:solidFill>
            </a:endParaRPr>
          </a:p>
          <a:p>
            <a:r>
              <a:rPr lang="en-US" dirty="0" smtClean="0">
                <a:solidFill>
                  <a:schemeClr val="accent6"/>
                </a:solidFill>
              </a:rPr>
              <a:t>Clarifies goals of company</a:t>
            </a:r>
          </a:p>
          <a:p>
            <a:endParaRPr lang="en-US" dirty="0">
              <a:solidFill>
                <a:schemeClr val="accent6"/>
              </a:solidFill>
            </a:endParaRPr>
          </a:p>
          <a:p>
            <a:r>
              <a:rPr lang="en-US" dirty="0" smtClean="0">
                <a:solidFill>
                  <a:schemeClr val="accent6"/>
                </a:solidFill>
              </a:rPr>
              <a:t>Increases employee motivation</a:t>
            </a:r>
            <a:endParaRPr lang="en-US" dirty="0">
              <a:solidFill>
                <a:schemeClr val="accent6"/>
              </a:solidFill>
            </a:endParaRPr>
          </a:p>
        </p:txBody>
      </p:sp>
    </p:spTree>
    <p:extLst>
      <p:ext uri="{BB962C8B-B14F-4D97-AF65-F5344CB8AC3E}">
        <p14:creationId xmlns:p14="http://schemas.microsoft.com/office/powerpoint/2010/main" val="626802478"/>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Abyssinica SIL" pitchFamily="2" charset="0"/>
              </a:rPr>
              <a:t>MBO Four-Step Process</a:t>
            </a:r>
            <a:br>
              <a:rPr lang="en-US" sz="4000" b="1" dirty="0" smtClean="0">
                <a:latin typeface="Abyssinica SIL" pitchFamily="2" charset="0"/>
              </a:rPr>
            </a:br>
            <a:r>
              <a:rPr lang="en-US" sz="4000" b="1" dirty="0" smtClean="0">
                <a:latin typeface="Abyssinica SIL" pitchFamily="2" charset="0"/>
              </a:rPr>
              <a:t> </a:t>
            </a:r>
            <a:endParaRPr lang="en-US" sz="4000" b="1" dirty="0">
              <a:latin typeface="Abyssinica SIL" pitchFamily="2" charset="0"/>
            </a:endParaRPr>
          </a:p>
        </p:txBody>
      </p:sp>
      <p:sp>
        <p:nvSpPr>
          <p:cNvPr id="3" name="Content Placeholder 2"/>
          <p:cNvSpPr>
            <a:spLocks noGrp="1"/>
          </p:cNvSpPr>
          <p:nvPr>
            <p:ph idx="1"/>
          </p:nvPr>
        </p:nvSpPr>
        <p:spPr>
          <a:xfrm>
            <a:off x="4648200" y="457200"/>
            <a:ext cx="3657600" cy="4114799"/>
          </a:xfrm>
        </p:spPr>
        <p:txBody>
          <a:bodyPr/>
          <a:lstStyle/>
          <a:p>
            <a:endParaRPr lang="en-US" dirty="0"/>
          </a:p>
        </p:txBody>
      </p:sp>
      <p:sp>
        <p:nvSpPr>
          <p:cNvPr id="4" name="Text Placeholder 3"/>
          <p:cNvSpPr>
            <a:spLocks noGrp="1"/>
          </p:cNvSpPr>
          <p:nvPr>
            <p:ph type="body" sz="half" idx="2"/>
          </p:nvPr>
        </p:nvSpPr>
        <p:spPr>
          <a:xfrm>
            <a:off x="762000" y="457200"/>
            <a:ext cx="3733800" cy="4114800"/>
          </a:xfrm>
        </p:spPr>
        <p:txBody>
          <a:bodyPr/>
          <a:lstStyle/>
          <a:p>
            <a:pPr marL="342900" indent="-342900">
              <a:buFont typeface="Arial" pitchFamily="34" charset="0"/>
              <a:buChar char="•"/>
            </a:pPr>
            <a:r>
              <a:rPr lang="en-US" dirty="0" smtClean="0"/>
              <a:t>Agreement on goals</a:t>
            </a:r>
          </a:p>
          <a:p>
            <a:pPr marL="342900" indent="-342900">
              <a:buFont typeface="Arial" pitchFamily="34" charset="0"/>
              <a:buChar char="•"/>
            </a:pPr>
            <a:endParaRPr lang="en-US" dirty="0"/>
          </a:p>
          <a:p>
            <a:pPr marL="342900" indent="-342900">
              <a:buFont typeface="Arial" pitchFamily="34" charset="0"/>
              <a:buChar char="•"/>
            </a:pPr>
            <a:r>
              <a:rPr lang="en-US" dirty="0" smtClean="0"/>
              <a:t>Action plans</a:t>
            </a:r>
          </a:p>
          <a:p>
            <a:pPr marL="342900" indent="-342900">
              <a:buFont typeface="Arial" pitchFamily="34" charset="0"/>
              <a:buChar char="•"/>
            </a:pPr>
            <a:endParaRPr lang="en-US" dirty="0" smtClean="0"/>
          </a:p>
          <a:p>
            <a:pPr marL="342900" indent="-342900">
              <a:buFont typeface="Arial" pitchFamily="34" charset="0"/>
              <a:buChar char="•"/>
            </a:pPr>
            <a:r>
              <a:rPr lang="en-US" dirty="0" smtClean="0"/>
              <a:t>Progress reviews</a:t>
            </a:r>
          </a:p>
          <a:p>
            <a:pPr marL="342900" indent="-342900">
              <a:buFont typeface="Arial" pitchFamily="34" charset="0"/>
              <a:buChar char="•"/>
            </a:pPr>
            <a:endParaRPr lang="en-US" dirty="0"/>
          </a:p>
          <a:p>
            <a:pPr marL="342900" indent="-342900">
              <a:buFont typeface="Arial" pitchFamily="34" charset="0"/>
              <a:buChar char="•"/>
            </a:pPr>
            <a:r>
              <a:rPr lang="en-US" dirty="0" smtClean="0"/>
              <a:t>Evaluation</a:t>
            </a:r>
            <a:endParaRPr lang="en-US" dirty="0"/>
          </a:p>
          <a:p>
            <a:endParaRPr lang="en-US" dirty="0" smtClean="0"/>
          </a:p>
          <a:p>
            <a:endParaRPr lang="en-US" dirty="0"/>
          </a:p>
          <a:p>
            <a:endParaRPr lang="en-US" dirty="0"/>
          </a:p>
        </p:txBody>
      </p:sp>
      <p:pic>
        <p:nvPicPr>
          <p:cNvPr id="11269" name="Picture 5" descr="C:\Users\Diana\AppData\Local\Microsoft\Windows\Temporary Internet Files\Content.IE5\MWWC4OQ7\MC90036781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0600" y="1738745"/>
            <a:ext cx="3352800"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5781541"/>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Text Placeholder 2"/>
          <p:cNvSpPr>
            <a:spLocks noGrp="1"/>
          </p:cNvSpPr>
          <p:nvPr>
            <p:ph type="body" idx="4294967295"/>
          </p:nvPr>
        </p:nvSpPr>
        <p:spPr>
          <a:xfrm>
            <a:off x="0" y="609600"/>
            <a:ext cx="3657600" cy="639763"/>
          </a:xfrm>
        </p:spPr>
        <p:txBody>
          <a:bodyPr/>
          <a:lstStyle/>
          <a:p>
            <a:pPr marL="0" indent="0">
              <a:buNone/>
            </a:pPr>
            <a:r>
              <a:rPr lang="en-US" dirty="0" smtClean="0"/>
              <a:t>   </a:t>
            </a:r>
            <a:endParaRPr lang="en-US" dirty="0"/>
          </a:p>
        </p:txBody>
      </p:sp>
      <p:sp>
        <p:nvSpPr>
          <p:cNvPr id="4" name="Content Placeholder 3"/>
          <p:cNvSpPr>
            <a:spLocks noGrp="1"/>
          </p:cNvSpPr>
          <p:nvPr>
            <p:ph sz="half" idx="4294967295"/>
          </p:nvPr>
        </p:nvSpPr>
        <p:spPr>
          <a:xfrm>
            <a:off x="0" y="1328738"/>
            <a:ext cx="8534400" cy="3929062"/>
          </a:xfrm>
        </p:spPr>
        <p:txBody>
          <a:bodyPr>
            <a:normAutofit fontScale="32500" lnSpcReduction="20000"/>
          </a:bodyPr>
          <a:lstStyle/>
          <a:p>
            <a:pPr marL="0" indent="0" algn="ctr">
              <a:buNone/>
            </a:pPr>
            <a:endParaRPr lang="en-US" sz="7600" dirty="0" smtClean="0">
              <a:solidFill>
                <a:schemeClr val="accent6"/>
              </a:solidFill>
              <a:latin typeface="Aharoni" pitchFamily="2" charset="-79"/>
              <a:cs typeface="Aharoni" pitchFamily="2" charset="-79"/>
            </a:endParaRPr>
          </a:p>
          <a:p>
            <a:pPr marL="0" indent="0" algn="ctr">
              <a:buNone/>
            </a:pPr>
            <a:r>
              <a:rPr lang="en-US" sz="11000" dirty="0" smtClean="0">
                <a:solidFill>
                  <a:schemeClr val="accent6"/>
                </a:solidFill>
                <a:latin typeface="Aharoni" pitchFamily="2" charset="-79"/>
                <a:cs typeface="Aharoni" pitchFamily="2" charset="-79"/>
              </a:rPr>
              <a:t>Change</a:t>
            </a:r>
          </a:p>
          <a:p>
            <a:pPr marL="0" indent="0" algn="ctr">
              <a:buNone/>
            </a:pPr>
            <a:endParaRPr lang="en-US" sz="11000" dirty="0" smtClean="0">
              <a:solidFill>
                <a:schemeClr val="accent6"/>
              </a:solidFill>
              <a:latin typeface="Aharoni" pitchFamily="2" charset="-79"/>
              <a:cs typeface="Aharoni" pitchFamily="2" charset="-79"/>
            </a:endParaRPr>
          </a:p>
          <a:p>
            <a:pPr marL="0" indent="0" algn="ctr">
              <a:buNone/>
            </a:pPr>
            <a:r>
              <a:rPr lang="en-US" sz="11000" dirty="0" smtClean="0">
                <a:solidFill>
                  <a:schemeClr val="accent6"/>
                </a:solidFill>
                <a:latin typeface="Aharoni" pitchFamily="2" charset="-79"/>
                <a:cs typeface="Aharoni" pitchFamily="2" charset="-79"/>
              </a:rPr>
              <a:t>Culture Analysis</a:t>
            </a:r>
          </a:p>
          <a:p>
            <a:pPr marL="0" indent="0" algn="ctr">
              <a:buNone/>
            </a:pPr>
            <a:endParaRPr lang="en-US" sz="11000" dirty="0" smtClean="0">
              <a:solidFill>
                <a:schemeClr val="accent6"/>
              </a:solidFill>
              <a:latin typeface="Aharoni" pitchFamily="2" charset="-79"/>
              <a:cs typeface="Aharoni" pitchFamily="2" charset="-79"/>
            </a:endParaRPr>
          </a:p>
          <a:p>
            <a:pPr marL="0" indent="0" algn="ctr">
              <a:buNone/>
            </a:pPr>
            <a:r>
              <a:rPr lang="en-US" sz="11000" dirty="0" smtClean="0">
                <a:solidFill>
                  <a:schemeClr val="accent6"/>
                </a:solidFill>
                <a:latin typeface="Aharoni" pitchFamily="2" charset="-79"/>
                <a:cs typeface="Aharoni" pitchFamily="2" charset="-79"/>
              </a:rPr>
              <a:t>Intergroup Development Interventions</a:t>
            </a:r>
            <a:endParaRPr lang="en-US" sz="11000" dirty="0">
              <a:solidFill>
                <a:schemeClr val="accent6"/>
              </a:solidFill>
              <a:latin typeface="Aharoni" pitchFamily="2" charset="-79"/>
              <a:cs typeface="Aharoni" pitchFamily="2" charset="-79"/>
            </a:endParaRPr>
          </a:p>
        </p:txBody>
      </p:sp>
      <p:sp>
        <p:nvSpPr>
          <p:cNvPr id="5" name="Text Placeholder 4"/>
          <p:cNvSpPr>
            <a:spLocks noGrp="1"/>
          </p:cNvSpPr>
          <p:nvPr>
            <p:ph type="body" sz="quarter" idx="4294967295"/>
          </p:nvPr>
        </p:nvSpPr>
        <p:spPr>
          <a:xfrm>
            <a:off x="5486400" y="609600"/>
            <a:ext cx="3657600" cy="639763"/>
          </a:xfrm>
        </p:spPr>
        <p:txBody>
          <a:bodyPr/>
          <a:lstStyle/>
          <a:p>
            <a:pPr marL="0" indent="0">
              <a:buNone/>
            </a:pPr>
            <a:r>
              <a:rPr lang="en-US" dirty="0" smtClean="0"/>
              <a:t>     </a:t>
            </a:r>
            <a:endParaRPr lang="en-US" dirty="0"/>
          </a:p>
        </p:txBody>
      </p:sp>
    </p:spTree>
    <p:extLst>
      <p:ext uri="{BB962C8B-B14F-4D97-AF65-F5344CB8AC3E}">
        <p14:creationId xmlns:p14="http://schemas.microsoft.com/office/powerpoint/2010/main" val="1090390593"/>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1219200"/>
            <a:ext cx="7543800" cy="2743200"/>
          </a:xfrm>
        </p:spPr>
        <p:txBody>
          <a:bodyPr/>
          <a:lstStyle/>
          <a:p>
            <a:pPr algn="ctr"/>
            <a:r>
              <a:rPr lang="en-US" b="1" dirty="0" smtClean="0">
                <a:solidFill>
                  <a:schemeClr val="accent6"/>
                </a:solidFill>
                <a:latin typeface="Abyssinica SIL" pitchFamily="2" charset="0"/>
              </a:rPr>
              <a:t>The Change Process</a:t>
            </a:r>
            <a:endParaRPr lang="en-US" b="1" dirty="0">
              <a:solidFill>
                <a:schemeClr val="accent6"/>
              </a:solidFill>
              <a:latin typeface="Abyssinica SIL" pitchFamily="2" charset="0"/>
            </a:endParaRPr>
          </a:p>
        </p:txBody>
      </p:sp>
    </p:spTree>
    <p:extLst>
      <p:ext uri="{BB962C8B-B14F-4D97-AF65-F5344CB8AC3E}">
        <p14:creationId xmlns:p14="http://schemas.microsoft.com/office/powerpoint/2010/main" val="3131251032"/>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620000" cy="1600200"/>
          </a:xfrm>
        </p:spPr>
        <p:txBody>
          <a:bodyPr>
            <a:normAutofit/>
          </a:bodyPr>
          <a:lstStyle/>
          <a:p>
            <a:pPr algn="ctr"/>
            <a:r>
              <a:rPr lang="en-US" sz="4000" b="1" dirty="0" smtClean="0">
                <a:latin typeface="Baskerville Old Face" pitchFamily="18" charset="0"/>
              </a:rPr>
              <a:t>New Direction for Organization</a:t>
            </a:r>
            <a:br>
              <a:rPr lang="en-US" sz="4000" b="1" dirty="0" smtClean="0">
                <a:latin typeface="Baskerville Old Face" pitchFamily="18" charset="0"/>
              </a:rPr>
            </a:br>
            <a:endParaRPr lang="en-US" sz="4000" b="1" dirty="0">
              <a:latin typeface="Baskerville Old Face" pitchFamily="18" charset="0"/>
            </a:endParaRPr>
          </a:p>
        </p:txBody>
      </p:sp>
      <p:sp>
        <p:nvSpPr>
          <p:cNvPr id="3" name="Content Placeholder 2"/>
          <p:cNvSpPr>
            <a:spLocks noGrp="1"/>
          </p:cNvSpPr>
          <p:nvPr>
            <p:ph sz="half" idx="1"/>
          </p:nvPr>
        </p:nvSpPr>
        <p:spPr/>
        <p:txBody>
          <a:bodyPr/>
          <a:lstStyle/>
          <a:p>
            <a:pPr marL="0" indent="0" algn="ctr">
              <a:buNone/>
            </a:pPr>
            <a:r>
              <a:rPr lang="en-US" sz="5400" dirty="0" smtClean="0">
                <a:solidFill>
                  <a:schemeClr val="accent6"/>
                </a:solidFill>
                <a:latin typeface="Garamond" pitchFamily="18" charset="0"/>
                <a:cs typeface="Aharoni" pitchFamily="2" charset="-79"/>
              </a:rPr>
              <a:t>Planned</a:t>
            </a:r>
            <a:r>
              <a:rPr lang="en-US" sz="5400" dirty="0" smtClean="0">
                <a:latin typeface="Garamond" pitchFamily="18" charset="0"/>
              </a:rPr>
              <a:t> </a:t>
            </a:r>
            <a:r>
              <a:rPr lang="en-US" dirty="0" smtClean="0">
                <a:latin typeface="Garamond" pitchFamily="18" charset="0"/>
              </a:rPr>
              <a:t>     </a:t>
            </a:r>
          </a:p>
          <a:p>
            <a:pPr marL="0" indent="0" algn="ctr">
              <a:buNone/>
            </a:pPr>
            <a:r>
              <a:rPr lang="en-US" sz="5400" dirty="0" smtClean="0">
                <a:solidFill>
                  <a:schemeClr val="accent6"/>
                </a:solidFill>
                <a:latin typeface="Garamond" pitchFamily="18" charset="0"/>
                <a:cs typeface="Aharoni" pitchFamily="2" charset="-79"/>
              </a:rPr>
              <a:t>Change</a:t>
            </a:r>
            <a:endParaRPr lang="en-US" sz="5400" dirty="0">
              <a:solidFill>
                <a:schemeClr val="accent6"/>
              </a:solidFill>
              <a:latin typeface="Garamond" pitchFamily="18" charset="0"/>
              <a:cs typeface="Aharoni" pitchFamily="2" charset="-79"/>
            </a:endParaRPr>
          </a:p>
        </p:txBody>
      </p:sp>
      <p:pic>
        <p:nvPicPr>
          <p:cNvPr id="3074" name="Picture 2" descr="C:\Users\Diana\AppData\Local\Microsoft\Windows\Temporary Internet Files\Content.IE5\TE2GF8IG\MC900104740[1].wmf"/>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tretch>
            <a:fillRect/>
          </a:stretch>
        </p:blipFill>
        <p:spPr bwMode="auto">
          <a:xfrm>
            <a:off x="5105400" y="1905000"/>
            <a:ext cx="3352799" cy="1523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3826093"/>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181600"/>
            <a:ext cx="7543800" cy="990600"/>
          </a:xfrm>
        </p:spPr>
        <p:txBody>
          <a:bodyPr>
            <a:normAutofit/>
          </a:bodyPr>
          <a:lstStyle/>
          <a:p>
            <a:pPr algn="ctr"/>
            <a:r>
              <a:rPr lang="en-US" sz="4000" b="1" dirty="0" smtClean="0">
                <a:latin typeface="Aparajita" pitchFamily="34" charset="0"/>
                <a:cs typeface="Aparajita" pitchFamily="34" charset="0"/>
              </a:rPr>
              <a:t>Resistance to the Change Process</a:t>
            </a:r>
            <a:endParaRPr lang="en-US" sz="4000" b="1" dirty="0">
              <a:latin typeface="Aparajita" pitchFamily="34" charset="0"/>
              <a:cs typeface="Aparajita" pitchFamily="34" charset="0"/>
            </a:endParaRPr>
          </a:p>
        </p:txBody>
      </p:sp>
      <p:sp>
        <p:nvSpPr>
          <p:cNvPr id="3" name="Content Placeholder 2"/>
          <p:cNvSpPr>
            <a:spLocks noGrp="1"/>
          </p:cNvSpPr>
          <p:nvPr>
            <p:ph idx="1"/>
          </p:nvPr>
        </p:nvSpPr>
        <p:spPr>
          <a:xfrm>
            <a:off x="695858" y="646738"/>
            <a:ext cx="7543800" cy="4382461"/>
          </a:xfrm>
        </p:spPr>
        <p:txBody>
          <a:bodyPr/>
          <a:lstStyle/>
          <a:p>
            <a:pPr marL="0" indent="0">
              <a:buNone/>
            </a:pPr>
            <a:r>
              <a:rPr lang="en-US" dirty="0" smtClean="0"/>
              <a:t>  </a:t>
            </a:r>
            <a:r>
              <a:rPr lang="en-US" i="1" dirty="0" smtClean="0">
                <a:latin typeface="Abyssinica SIL" pitchFamily="2" charset="0"/>
                <a:cs typeface="Aparajita" pitchFamily="34" charset="0"/>
              </a:rPr>
              <a:t>Unfreezing</a:t>
            </a:r>
          </a:p>
          <a:p>
            <a:pPr marL="0" indent="0">
              <a:buNone/>
            </a:pPr>
            <a:r>
              <a:rPr lang="en-US" sz="1400" i="1" dirty="0">
                <a:latin typeface="Abyssinica SIL" pitchFamily="2" charset="0"/>
                <a:cs typeface="Aparajita" pitchFamily="34" charset="0"/>
              </a:rPr>
              <a:t> </a:t>
            </a:r>
            <a:r>
              <a:rPr lang="en-US" sz="1400" i="1" dirty="0" smtClean="0">
                <a:latin typeface="Abyssinica SIL" pitchFamily="2" charset="0"/>
                <a:cs typeface="Aparajita" pitchFamily="34" charset="0"/>
              </a:rPr>
              <a:t>    </a:t>
            </a:r>
            <a:r>
              <a:rPr lang="en-US" sz="1800" i="1" dirty="0" smtClean="0">
                <a:latin typeface="Abyssinica SIL" pitchFamily="2" charset="0"/>
                <a:cs typeface="Aparajita" pitchFamily="34" charset="0"/>
              </a:rPr>
              <a:t>(Anxiety)</a:t>
            </a:r>
            <a:endParaRPr lang="en-US" sz="1800" dirty="0" smtClean="0"/>
          </a:p>
          <a:p>
            <a:pPr marL="1965960" lvl="7" indent="0">
              <a:buNone/>
            </a:pPr>
            <a:endParaRPr lang="en-US" dirty="0" smtClean="0"/>
          </a:p>
          <a:p>
            <a:pPr marL="1965960" lvl="7" indent="0">
              <a:buNone/>
            </a:pPr>
            <a:endParaRPr lang="en-US" dirty="0"/>
          </a:p>
          <a:p>
            <a:pPr marL="2240280" lvl="8" indent="0">
              <a:buNone/>
            </a:pPr>
            <a:r>
              <a:rPr lang="en-US" dirty="0" smtClean="0"/>
              <a:t>         </a:t>
            </a:r>
            <a:r>
              <a:rPr lang="en-US" sz="2400" dirty="0" smtClean="0">
                <a:latin typeface="Aparajita" pitchFamily="34" charset="0"/>
                <a:cs typeface="Aparajita" pitchFamily="34" charset="0"/>
              </a:rPr>
              <a:t>         </a:t>
            </a:r>
            <a:r>
              <a:rPr lang="en-US" sz="2400" dirty="0" smtClean="0">
                <a:latin typeface="Abyssinica SIL" pitchFamily="2" charset="0"/>
                <a:cs typeface="Aparajita" pitchFamily="34" charset="0"/>
              </a:rPr>
              <a:t>    </a:t>
            </a:r>
            <a:r>
              <a:rPr lang="en-US" sz="2400" i="1" dirty="0" smtClean="0">
                <a:latin typeface="Abyssinica SIL" pitchFamily="2" charset="0"/>
                <a:cs typeface="Aparajita" pitchFamily="34" charset="0"/>
              </a:rPr>
              <a:t>Moving </a:t>
            </a:r>
            <a:r>
              <a:rPr lang="en-US" dirty="0" smtClean="0"/>
              <a:t>                                              </a:t>
            </a:r>
          </a:p>
          <a:p>
            <a:pPr marL="2240280" lvl="8" indent="0">
              <a:buNone/>
            </a:pPr>
            <a:r>
              <a:rPr lang="en-US" dirty="0"/>
              <a:t> </a:t>
            </a:r>
            <a:r>
              <a:rPr lang="en-US" dirty="0" smtClean="0"/>
              <a:t>                      </a:t>
            </a:r>
            <a:r>
              <a:rPr lang="en-US" sz="1800" i="1" dirty="0" smtClean="0"/>
              <a:t>(Psychological Safety)</a:t>
            </a:r>
          </a:p>
          <a:p>
            <a:pPr marL="2240280" lvl="8" indent="0">
              <a:buNone/>
            </a:pPr>
            <a:endParaRPr lang="en-US" sz="1800" i="1" dirty="0" smtClean="0"/>
          </a:p>
          <a:p>
            <a:pPr marL="2240280" lvl="8" indent="0">
              <a:buNone/>
            </a:pPr>
            <a:endParaRPr lang="en-US" sz="1800" i="1" dirty="0" smtClean="0"/>
          </a:p>
          <a:p>
            <a:pPr marL="2240280" lvl="8" indent="0">
              <a:buNone/>
            </a:pPr>
            <a:endParaRPr lang="en-US" sz="1800" i="1" dirty="0" smtClean="0"/>
          </a:p>
          <a:p>
            <a:pPr marL="2240280" lvl="8" indent="0">
              <a:buNone/>
            </a:pPr>
            <a:r>
              <a:rPr lang="en-US" sz="2400" i="1" dirty="0" smtClean="0">
                <a:latin typeface="Abyssinica SIL" pitchFamily="2" charset="0"/>
              </a:rPr>
              <a:t>Refreezing</a:t>
            </a:r>
            <a:r>
              <a:rPr lang="en-US" sz="1800" i="1" dirty="0" smtClean="0">
                <a:latin typeface="Abyssinica SIL" pitchFamily="2" charset="0"/>
              </a:rPr>
              <a:t> </a:t>
            </a:r>
          </a:p>
          <a:p>
            <a:pPr marL="2240280" lvl="8" indent="0">
              <a:buNone/>
            </a:pPr>
            <a:r>
              <a:rPr lang="en-US" sz="1800" i="1" dirty="0" smtClean="0">
                <a:latin typeface="Abyssinica SIL" pitchFamily="2" charset="0"/>
              </a:rPr>
              <a:t> (Stabilizing)</a:t>
            </a:r>
            <a:endParaRPr lang="en-US" sz="1800" i="1" dirty="0">
              <a:latin typeface="Abyssinica SIL" pitchFamily="2" charset="0"/>
            </a:endParaRPr>
          </a:p>
          <a:p>
            <a:pPr marL="2240280" lvl="8" indent="0">
              <a:buNone/>
            </a:pPr>
            <a:endParaRPr lang="en-US" sz="1800" i="1" dirty="0" smtClean="0"/>
          </a:p>
          <a:p>
            <a:pPr marL="2240280" lvl="8" indent="0">
              <a:buNone/>
            </a:pPr>
            <a:endParaRPr lang="en-US" sz="1800" i="1" dirty="0" smtClean="0"/>
          </a:p>
        </p:txBody>
      </p:sp>
      <p:pic>
        <p:nvPicPr>
          <p:cNvPr id="4098" name="Picture 2" descr="C:\Users\Diana\AppData\Local\Microsoft\Windows\Temporary Internet Files\Content.IE5\FSJ2M2BT\MC90030094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64606" y="1143000"/>
            <a:ext cx="1419758" cy="1496543"/>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Diana\AppData\Local\Microsoft\Windows\Temporary Internet Files\Content.IE5\FSJ2M2BT\MC90023098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1447800"/>
            <a:ext cx="1794850" cy="1516038"/>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Diana\AppData\Local\Microsoft\Windows\Temporary Internet Files\Content.IE5\4DYRPM7K\MC900297241[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29993" y="3387863"/>
            <a:ext cx="1147352" cy="11490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1427005"/>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752600"/>
            <a:ext cx="6781800" cy="2286000"/>
          </a:xfrm>
        </p:spPr>
        <p:txBody>
          <a:bodyPr/>
          <a:lstStyle/>
          <a:p>
            <a:pPr algn="ctr"/>
            <a:r>
              <a:rPr lang="en-US" b="1" dirty="0" smtClean="0">
                <a:solidFill>
                  <a:schemeClr val="accent6"/>
                </a:solidFill>
                <a:latin typeface="Abyssinica SIL" pitchFamily="2" charset="0"/>
              </a:rPr>
              <a:t>Cultural Change</a:t>
            </a:r>
            <a:endParaRPr lang="en-US" b="1" dirty="0">
              <a:solidFill>
                <a:schemeClr val="accent6"/>
              </a:solidFill>
              <a:latin typeface="Abyssinica SIL" pitchFamily="2" charset="0"/>
            </a:endParaRPr>
          </a:p>
        </p:txBody>
      </p:sp>
    </p:spTree>
    <p:extLst>
      <p:ext uri="{BB962C8B-B14F-4D97-AF65-F5344CB8AC3E}">
        <p14:creationId xmlns:p14="http://schemas.microsoft.com/office/powerpoint/2010/main" val="995108467"/>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543800" cy="1600200"/>
          </a:xfrm>
        </p:spPr>
        <p:txBody>
          <a:bodyPr>
            <a:normAutofit/>
          </a:bodyPr>
          <a:lstStyle/>
          <a:p>
            <a:pPr algn="ctr"/>
            <a:r>
              <a:rPr lang="en-US" sz="4000" dirty="0" smtClean="0">
                <a:latin typeface="Abyssinica SIL" pitchFamily="2" charset="0"/>
              </a:rPr>
              <a:t>Cultural Analysis</a:t>
            </a:r>
            <a:endParaRPr lang="en-US" sz="4000" dirty="0">
              <a:latin typeface="Abyssinica SIL" pitchFamily="2" charset="0"/>
            </a:endParaRPr>
          </a:p>
        </p:txBody>
      </p:sp>
      <p:sp>
        <p:nvSpPr>
          <p:cNvPr id="4" name="Content Placeholder 3"/>
          <p:cNvSpPr>
            <a:spLocks noGrp="1"/>
          </p:cNvSpPr>
          <p:nvPr>
            <p:ph idx="1"/>
          </p:nvPr>
        </p:nvSpPr>
        <p:spPr/>
        <p:txBody>
          <a:bodyPr>
            <a:normAutofit fontScale="92500" lnSpcReduction="10000"/>
          </a:bodyPr>
          <a:lstStyle/>
          <a:p>
            <a:pPr marL="0" indent="0">
              <a:buNone/>
            </a:pPr>
            <a:r>
              <a:rPr lang="en-US" i="1" dirty="0" smtClean="0">
                <a:solidFill>
                  <a:schemeClr val="accent1">
                    <a:lumMod val="75000"/>
                  </a:schemeClr>
                </a:solidFill>
              </a:rPr>
              <a:t>Who are we?</a:t>
            </a:r>
          </a:p>
          <a:p>
            <a:pPr marL="0" indent="0">
              <a:buNone/>
            </a:pPr>
            <a:r>
              <a:rPr lang="en-US" dirty="0" smtClean="0"/>
              <a:t>                                </a:t>
            </a:r>
            <a:r>
              <a:rPr lang="en-US" i="1" dirty="0" smtClean="0">
                <a:solidFill>
                  <a:schemeClr val="accent1">
                    <a:lumMod val="75000"/>
                  </a:schemeClr>
                </a:solidFill>
              </a:rPr>
              <a:t>What are our shared assumptions?</a:t>
            </a:r>
            <a:endParaRPr lang="en-US" i="1" dirty="0">
              <a:solidFill>
                <a:schemeClr val="accent1">
                  <a:lumMod val="75000"/>
                </a:schemeClr>
              </a:solidFill>
            </a:endParaRPr>
          </a:p>
          <a:p>
            <a:pPr marL="0" indent="0">
              <a:buNone/>
            </a:pPr>
            <a:r>
              <a:rPr lang="en-US" dirty="0" smtClean="0"/>
              <a:t>   </a:t>
            </a:r>
          </a:p>
          <a:p>
            <a:pPr marL="0" indent="0">
              <a:buNone/>
            </a:pPr>
            <a:endParaRPr lang="en-US" dirty="0"/>
          </a:p>
          <a:p>
            <a:pPr marL="0" indent="0">
              <a:buNone/>
            </a:pPr>
            <a:r>
              <a:rPr lang="en-US" dirty="0" smtClean="0"/>
              <a:t>                  </a:t>
            </a:r>
            <a:r>
              <a:rPr lang="en-US" i="1" dirty="0" smtClean="0">
                <a:solidFill>
                  <a:schemeClr val="accent6"/>
                </a:solidFill>
              </a:rPr>
              <a:t>How do we behave?</a:t>
            </a:r>
          </a:p>
          <a:p>
            <a:pPr marL="0" indent="0">
              <a:buNone/>
            </a:pPr>
            <a:r>
              <a:rPr lang="en-US" dirty="0"/>
              <a:t> </a:t>
            </a:r>
            <a:r>
              <a:rPr lang="en-US" dirty="0" smtClean="0"/>
              <a:t>           </a:t>
            </a:r>
          </a:p>
          <a:p>
            <a:pPr marL="0" indent="0">
              <a:buNone/>
            </a:pPr>
            <a:r>
              <a:rPr lang="en-US" dirty="0" smtClean="0"/>
              <a:t>  </a:t>
            </a:r>
          </a:p>
          <a:p>
            <a:pPr marL="0" indent="0">
              <a:buNone/>
            </a:pPr>
            <a:r>
              <a:rPr lang="en-US" i="1" dirty="0" smtClean="0">
                <a:solidFill>
                  <a:schemeClr val="accent1">
                    <a:lumMod val="75000"/>
                  </a:schemeClr>
                </a:solidFill>
              </a:rPr>
              <a:t>What do we value?</a:t>
            </a:r>
          </a:p>
          <a:p>
            <a:pPr marL="0" indent="0">
              <a:buNone/>
            </a:pPr>
            <a:endParaRPr lang="en-US" dirty="0"/>
          </a:p>
          <a:p>
            <a:pPr marL="0" indent="0">
              <a:buNone/>
            </a:pPr>
            <a:r>
              <a:rPr lang="en-US" dirty="0" smtClean="0"/>
              <a:t>                                                     </a:t>
            </a:r>
            <a:r>
              <a:rPr lang="en-US" i="1" dirty="0" smtClean="0">
                <a:solidFill>
                  <a:schemeClr val="accent1">
                    <a:lumMod val="75000"/>
                  </a:schemeClr>
                </a:solidFill>
              </a:rPr>
              <a:t>What do we believe?</a:t>
            </a:r>
            <a:r>
              <a:rPr lang="en-US" dirty="0" smtClean="0"/>
              <a:t> </a:t>
            </a:r>
            <a:endParaRPr lang="en-US" dirty="0"/>
          </a:p>
        </p:txBody>
      </p:sp>
      <p:pic>
        <p:nvPicPr>
          <p:cNvPr id="5125" name="Picture 5" descr="C:\Users\Diana\AppData\Local\Microsoft\Windows\Temporary Internet Files\Content.IE5\4DYRPM7K\MM900283214[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1905000"/>
            <a:ext cx="1786759"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2757305"/>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543800" cy="1600200"/>
          </a:xfrm>
        </p:spPr>
        <p:txBody>
          <a:bodyPr>
            <a:normAutofit/>
          </a:bodyPr>
          <a:lstStyle/>
          <a:p>
            <a:pPr algn="ctr"/>
            <a:r>
              <a:rPr lang="en-US" sz="3600" b="1" i="1" dirty="0" smtClean="0">
                <a:solidFill>
                  <a:srgbClr val="B88C00"/>
                </a:solidFill>
                <a:latin typeface="Garamond" pitchFamily="18" charset="0"/>
              </a:rPr>
              <a:t>Casting New Vision</a:t>
            </a:r>
            <a:endParaRPr lang="en-US" sz="3600" b="1" i="1" dirty="0">
              <a:solidFill>
                <a:srgbClr val="B88C00"/>
              </a:solidFill>
              <a:latin typeface="Garamond" pitchFamily="18" charset="0"/>
            </a:endParaRPr>
          </a:p>
        </p:txBody>
      </p:sp>
      <p:sp>
        <p:nvSpPr>
          <p:cNvPr id="3" name="Content Placeholder 2"/>
          <p:cNvSpPr>
            <a:spLocks noGrp="1"/>
          </p:cNvSpPr>
          <p:nvPr>
            <p:ph idx="1"/>
          </p:nvPr>
        </p:nvSpPr>
        <p:spPr/>
        <p:txBody>
          <a:bodyPr>
            <a:normAutofit/>
          </a:bodyPr>
          <a:lstStyle/>
          <a:p>
            <a:pPr marL="0" indent="0">
              <a:buNone/>
            </a:pPr>
            <a:r>
              <a:rPr lang="en-US" sz="2800" b="1" i="1" dirty="0" smtClean="0">
                <a:solidFill>
                  <a:srgbClr val="B88C00"/>
                </a:solidFill>
              </a:rPr>
              <a:t>New Attitudes</a:t>
            </a:r>
          </a:p>
          <a:p>
            <a:pPr marL="0" indent="0">
              <a:buNone/>
            </a:pPr>
            <a:endParaRPr lang="en-US" sz="2000" b="1" i="1" dirty="0" smtClean="0">
              <a:solidFill>
                <a:srgbClr val="B88C00"/>
              </a:solidFill>
            </a:endParaRPr>
          </a:p>
          <a:p>
            <a:pPr marL="0" indent="0">
              <a:buNone/>
            </a:pPr>
            <a:endParaRPr lang="en-US" sz="2000" dirty="0" smtClean="0"/>
          </a:p>
          <a:p>
            <a:pPr marL="0" indent="0">
              <a:buNone/>
            </a:pPr>
            <a:r>
              <a:rPr lang="en-US" sz="2000" dirty="0"/>
              <a:t> </a:t>
            </a:r>
            <a:r>
              <a:rPr lang="en-US" sz="2000" dirty="0" smtClean="0"/>
              <a:t>               </a:t>
            </a:r>
            <a:r>
              <a:rPr lang="en-US" sz="2800" b="1" i="1" dirty="0" smtClean="0">
                <a:solidFill>
                  <a:srgbClr val="B88C00"/>
                </a:solidFill>
              </a:rPr>
              <a:t>New Commitment</a:t>
            </a:r>
            <a:r>
              <a:rPr lang="en-US" sz="2000" dirty="0" smtClean="0">
                <a:solidFill>
                  <a:srgbClr val="00B0F0"/>
                </a:solidFill>
              </a:rPr>
              <a:t> </a:t>
            </a:r>
          </a:p>
          <a:p>
            <a:pPr marL="0" indent="0">
              <a:buNone/>
            </a:pPr>
            <a:endParaRPr lang="en-US" sz="2000" dirty="0" smtClean="0"/>
          </a:p>
          <a:p>
            <a:pPr marL="0" indent="0">
              <a:buNone/>
            </a:pPr>
            <a:endParaRPr lang="en-US" sz="2000" dirty="0"/>
          </a:p>
          <a:p>
            <a:pPr marL="0" indent="0">
              <a:buNone/>
            </a:pPr>
            <a:r>
              <a:rPr lang="en-US" sz="2000" dirty="0" smtClean="0"/>
              <a:t>                                          </a:t>
            </a:r>
            <a:r>
              <a:rPr lang="en-US" sz="2000" b="1" dirty="0" smtClean="0"/>
              <a:t> </a:t>
            </a:r>
            <a:r>
              <a:rPr lang="en-US" sz="2800" b="1" i="1" dirty="0" smtClean="0">
                <a:solidFill>
                  <a:srgbClr val="B88C00"/>
                </a:solidFill>
              </a:rPr>
              <a:t>New Future</a:t>
            </a:r>
            <a:endParaRPr lang="en-US" sz="2800" b="1" i="1" dirty="0">
              <a:solidFill>
                <a:srgbClr val="B88C00"/>
              </a:solidFill>
            </a:endParaRPr>
          </a:p>
        </p:txBody>
      </p:sp>
      <p:pic>
        <p:nvPicPr>
          <p:cNvPr id="6146" name="Picture 2" descr="C:\Users\Diana\AppData\Local\Microsoft\Windows\Temporary Internet Files\Content.IE5\TE2GF8IG\MC90007095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57800" y="1143000"/>
            <a:ext cx="2946427" cy="3176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9100991"/>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696200" cy="1600200"/>
          </a:xfrm>
        </p:spPr>
        <p:txBody>
          <a:bodyPr>
            <a:normAutofit/>
          </a:bodyPr>
          <a:lstStyle/>
          <a:p>
            <a:pPr algn="ctr"/>
            <a:r>
              <a:rPr lang="en-US" sz="3200" dirty="0" smtClean="0">
                <a:latin typeface="Abyssinica SIL" pitchFamily="2" charset="0"/>
              </a:rPr>
              <a:t>Reinforcing New Culture</a:t>
            </a:r>
            <a:endParaRPr lang="en-US" sz="3200" dirty="0">
              <a:latin typeface="Abyssinica SIL" pitchFamily="2" charset="0"/>
            </a:endParaRPr>
          </a:p>
        </p:txBody>
      </p:sp>
      <p:sp>
        <p:nvSpPr>
          <p:cNvPr id="9" name="Content Placeholder 8"/>
          <p:cNvSpPr>
            <a:spLocks noGrp="1"/>
          </p:cNvSpPr>
          <p:nvPr>
            <p:ph idx="1"/>
          </p:nvPr>
        </p:nvSpPr>
        <p:spPr>
          <a:xfrm>
            <a:off x="762000" y="685800"/>
            <a:ext cx="7543800" cy="4648200"/>
          </a:xfrm>
        </p:spPr>
        <p:txBody>
          <a:bodyPr/>
          <a:lstStyle/>
          <a:p>
            <a:r>
              <a:rPr lang="en-US" dirty="0" smtClean="0"/>
              <a:t>Rewards</a:t>
            </a:r>
          </a:p>
          <a:p>
            <a:endParaRPr lang="en-US" dirty="0" smtClean="0"/>
          </a:p>
          <a:p>
            <a:endParaRPr lang="en-US" dirty="0"/>
          </a:p>
          <a:p>
            <a:endParaRPr lang="en-US" dirty="0" smtClean="0"/>
          </a:p>
          <a:p>
            <a:r>
              <a:rPr lang="en-US" dirty="0" smtClean="0"/>
              <a:t>Recognition</a:t>
            </a:r>
          </a:p>
          <a:p>
            <a:endParaRPr lang="en-US" dirty="0" smtClean="0"/>
          </a:p>
          <a:p>
            <a:endParaRPr lang="en-US" dirty="0" smtClean="0"/>
          </a:p>
          <a:p>
            <a:endParaRPr lang="en-US" dirty="0"/>
          </a:p>
          <a:p>
            <a:r>
              <a:rPr lang="en-US" dirty="0" smtClean="0"/>
              <a:t>Promotion</a:t>
            </a:r>
            <a:endParaRPr lang="en-US" dirty="0"/>
          </a:p>
        </p:txBody>
      </p:sp>
      <p:pic>
        <p:nvPicPr>
          <p:cNvPr id="7180" name="Picture 12" descr="C:\Users\Diana\AppData\Local\Microsoft\Windows\Temporary Internet Files\Content.IE5\FSJ2M2BT\MC90044039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9655" y="533400"/>
            <a:ext cx="1686763" cy="1437942"/>
          </a:xfrm>
          <a:prstGeom prst="rect">
            <a:avLst/>
          </a:prstGeom>
          <a:noFill/>
          <a:extLst>
            <a:ext uri="{909E8E84-426E-40DD-AFC4-6F175D3DCCD1}">
              <a14:hiddenFill xmlns:a14="http://schemas.microsoft.com/office/drawing/2010/main">
                <a:solidFill>
                  <a:srgbClr val="FFFFFF"/>
                </a:solidFill>
              </a14:hiddenFill>
            </a:ext>
          </a:extLst>
        </p:spPr>
      </p:pic>
      <p:pic>
        <p:nvPicPr>
          <p:cNvPr id="7181" name="Picture 13" descr="C:\Users\Diana\AppData\Local\Microsoft\Windows\Temporary Internet Files\Content.IE5\FSJ2M2BT\MC900359613[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39654" y="2320554"/>
            <a:ext cx="1499775" cy="1371436"/>
          </a:xfrm>
          <a:prstGeom prst="rect">
            <a:avLst/>
          </a:prstGeom>
          <a:noFill/>
          <a:extLst>
            <a:ext uri="{909E8E84-426E-40DD-AFC4-6F175D3DCCD1}">
              <a14:hiddenFill xmlns:a14="http://schemas.microsoft.com/office/drawing/2010/main">
                <a:solidFill>
                  <a:srgbClr val="FFFFFF"/>
                </a:solidFill>
              </a14:hiddenFill>
            </a:ext>
          </a:extLst>
        </p:spPr>
      </p:pic>
      <p:pic>
        <p:nvPicPr>
          <p:cNvPr id="7184" name="Picture 16" descr="C:\Users\Diana\AppData\Local\Microsoft\Windows\Temporary Internet Files\Content.IE5\FSJ2M2BT\MC900368258[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39655" y="4013436"/>
            <a:ext cx="1499774" cy="15135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3568004"/>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320</TotalTime>
  <Words>574</Words>
  <Application>Microsoft Office PowerPoint</Application>
  <PresentationFormat>On-screen Show (4:3)</PresentationFormat>
  <Paragraphs>119</Paragraphs>
  <Slides>15</Slides>
  <Notes>8</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NewsPrint</vt:lpstr>
      <vt:lpstr>             3            Components  of     Oganization Development  </vt:lpstr>
      <vt:lpstr> </vt:lpstr>
      <vt:lpstr>The Change Process</vt:lpstr>
      <vt:lpstr>New Direction for Organization </vt:lpstr>
      <vt:lpstr>Resistance to the Change Process</vt:lpstr>
      <vt:lpstr>Cultural Change</vt:lpstr>
      <vt:lpstr>Cultural Analysis</vt:lpstr>
      <vt:lpstr>Casting New Vision</vt:lpstr>
      <vt:lpstr>Reinforcing New Culture</vt:lpstr>
      <vt:lpstr>Intergroup Development Interventions</vt:lpstr>
      <vt:lpstr> The Goals of  Intergroup Development Interventions </vt:lpstr>
      <vt:lpstr>Causes of group conflicts</vt:lpstr>
      <vt:lpstr>Five-step Process</vt:lpstr>
      <vt:lpstr>Management By Objective (MBO)</vt:lpstr>
      <vt:lpstr>MBO Four-Step Process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Key Components of  Organization Development</dc:title>
  <dc:creator>Diana</dc:creator>
  <cp:lastModifiedBy>Diana</cp:lastModifiedBy>
  <cp:revision>32</cp:revision>
  <dcterms:created xsi:type="dcterms:W3CDTF">2013-05-14T21:32:32Z</dcterms:created>
  <dcterms:modified xsi:type="dcterms:W3CDTF">2013-05-15T22:06:18Z</dcterms:modified>
</cp:coreProperties>
</file>